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87" r:id="rId5"/>
    <p:sldId id="323" r:id="rId6"/>
    <p:sldId id="256" r:id="rId7"/>
    <p:sldId id="324" r:id="rId8"/>
    <p:sldId id="289" r:id="rId9"/>
    <p:sldId id="328" r:id="rId10"/>
    <p:sldId id="352" r:id="rId11"/>
    <p:sldId id="353" r:id="rId12"/>
    <p:sldId id="371" r:id="rId13"/>
    <p:sldId id="349" r:id="rId14"/>
    <p:sldId id="325" r:id="rId15"/>
    <p:sldId id="330" r:id="rId16"/>
    <p:sldId id="354" r:id="rId17"/>
    <p:sldId id="303" r:id="rId18"/>
    <p:sldId id="334" r:id="rId19"/>
    <p:sldId id="333" r:id="rId20"/>
    <p:sldId id="370" r:id="rId21"/>
    <p:sldId id="326" r:id="rId22"/>
    <p:sldId id="336" r:id="rId23"/>
    <p:sldId id="348" r:id="rId24"/>
    <p:sldId id="337" r:id="rId25"/>
    <p:sldId id="339" r:id="rId26"/>
    <p:sldId id="338" r:id="rId27"/>
    <p:sldId id="335" r:id="rId28"/>
    <p:sldId id="288" r:id="rId29"/>
    <p:sldId id="290" r:id="rId30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D9D9D9"/>
    <a:srgbClr val="02378D"/>
    <a:srgbClr val="A1BCD5"/>
    <a:srgbClr val="6584B7"/>
    <a:srgbClr val="5F86BA"/>
    <a:srgbClr val="5780F3"/>
    <a:srgbClr val="001C76"/>
    <a:srgbClr val="00CCFF"/>
    <a:srgbClr val="84A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sparse</c:v>
                </c:pt>
                <c:pt idx="1">
                  <c:v>bubble</c:v>
                </c:pt>
                <c:pt idx="2">
                  <c:v>tiny1</c:v>
                </c:pt>
                <c:pt idx="3">
                  <c:v>tiny2</c:v>
                </c:pt>
                <c:pt idx="4">
                  <c:v>big1</c:v>
                </c:pt>
                <c:pt idx="5">
                  <c:v>big2</c:v>
                </c:pt>
                <c:pt idx="6">
                  <c:v>thread_stress</c:v>
                </c:pt>
                <c:pt idx="7">
                  <c:v>thread_local</c:v>
                </c:pt>
              </c:strCache>
            </c:strRef>
          </c:cat>
          <c:val>
            <c:numRef>
              <c:f>Sheet1!$B$2:$B$9</c:f>
              <c:numCache>
                <c:formatCode>0.00_);[Red]\(0.00\)</c:formatCode>
                <c:ptCount val="8"/>
                <c:pt idx="0">
                  <c:v>0.887519067190439</c:v>
                </c:pt>
                <c:pt idx="1">
                  <c:v>0.738190437386093</c:v>
                </c:pt>
                <c:pt idx="2">
                  <c:v>0.945751780701086</c:v>
                </c:pt>
                <c:pt idx="3">
                  <c:v>0.975207075128557</c:v>
                </c:pt>
                <c:pt idx="4">
                  <c:v>1.57794068645082</c:v>
                </c:pt>
                <c:pt idx="5">
                  <c:v>1.43403250394362</c:v>
                </c:pt>
                <c:pt idx="6">
                  <c:v>1.15112700757346</c:v>
                </c:pt>
                <c:pt idx="7">
                  <c:v>1.24219683456547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sparse</c:v>
                </c:pt>
                <c:pt idx="1">
                  <c:v>bubble</c:v>
                </c:pt>
                <c:pt idx="2">
                  <c:v>tiny1</c:v>
                </c:pt>
                <c:pt idx="3">
                  <c:v>tiny2</c:v>
                </c:pt>
                <c:pt idx="4">
                  <c:v>big1</c:v>
                </c:pt>
                <c:pt idx="5">
                  <c:v>big2</c:v>
                </c:pt>
                <c:pt idx="6">
                  <c:v>thread_stress</c:v>
                </c:pt>
                <c:pt idx="7">
                  <c:v>thread_local</c:v>
                </c:pt>
              </c:strCache>
            </c:strRef>
          </c:cat>
          <c:val>
            <c:numRef>
              <c:f>Sheet1!$C$2:$C$9</c:f>
              <c:numCache>
                <c:formatCode>0.00_);[Red]\(0.00\)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Sheet1!$A$10:$A$17</c:f>
              <c:strCache>
                <c:ptCount val="8"/>
                <c:pt idx="0">
                  <c:v>string_strstr ("abcdefghijklmnopqrstuvwxyz")</c:v>
                </c:pt>
                <c:pt idx="1">
                  <c:v>string_strstr ("azbycxdwevfugthsirjqkplomn")</c:v>
                </c:pt>
                <c:pt idx="2">
                  <c:v>string_strstr ("aaaaaaaaaaaaaacccccccccccc")</c:v>
                </c:pt>
                <c:pt idx="3">
                  <c:v>string_strstr ("aaaaaaaaaaaaaaaaaaaaaaaaac")</c:v>
                </c:pt>
                <c:pt idx="4">
                  <c:v>string_strstr ("aaaaaaaaaaaaaaaaaaaaaaaaaaaaaaaac")</c:v>
                </c:pt>
                <c:pt idx="5">
                  <c:v>string_memset</c:v>
                </c:pt>
                <c:pt idx="6">
                  <c:v>string_strchr</c:v>
                </c:pt>
                <c:pt idx="7">
                  <c:v>string_strlen</c:v>
                </c:pt>
              </c:strCache>
            </c:strRef>
          </c:cat>
          <c:val>
            <c:numRef>
              <c:f>Sheet1!$B$10:$B$17</c:f>
              <c:numCache>
                <c:formatCode>0.00_);[Red]\(0.00\)</c:formatCode>
                <c:ptCount val="8"/>
                <c:pt idx="0">
                  <c:v>1.21043951140767</c:v>
                </c:pt>
                <c:pt idx="1">
                  <c:v>1.1162214317807</c:v>
                </c:pt>
                <c:pt idx="2">
                  <c:v>1.18433851517017</c:v>
                </c:pt>
                <c:pt idx="3">
                  <c:v>1.17473850819358</c:v>
                </c:pt>
                <c:pt idx="4">
                  <c:v>1.06479851553356</c:v>
                </c:pt>
                <c:pt idx="5">
                  <c:v>1.2704684231655</c:v>
                </c:pt>
                <c:pt idx="6">
                  <c:v>1.06625800673828</c:v>
                </c:pt>
                <c:pt idx="7">
                  <c:v>1.12722411248459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Sheet1!$A$10:$A$17</c:f>
              <c:strCache>
                <c:ptCount val="8"/>
                <c:pt idx="0">
                  <c:v>string_strstr ("abcdefghijklmnopqrstuvwxyz")</c:v>
                </c:pt>
                <c:pt idx="1">
                  <c:v>string_strstr ("azbycxdwevfugthsirjqkplomn")</c:v>
                </c:pt>
                <c:pt idx="2">
                  <c:v>string_strstr ("aaaaaaaaaaaaaacccccccccccc")</c:v>
                </c:pt>
                <c:pt idx="3">
                  <c:v>string_strstr ("aaaaaaaaaaaaaaaaaaaaaaaaac")</c:v>
                </c:pt>
                <c:pt idx="4">
                  <c:v>string_strstr ("aaaaaaaaaaaaaaaaaaaaaaaaaaaaaaaac")</c:v>
                </c:pt>
                <c:pt idx="5">
                  <c:v>string_memset</c:v>
                </c:pt>
                <c:pt idx="6">
                  <c:v>string_strchr</c:v>
                </c:pt>
                <c:pt idx="7">
                  <c:v>string_strlen</c:v>
                </c:pt>
              </c:strCache>
            </c:strRef>
          </c:cat>
          <c:val>
            <c:numRef>
              <c:f>Sheet1!$C$10:$C$17</c:f>
              <c:numCache>
                <c:formatCode>0.00_);[Red]\(0.00\)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Sheet1!$A$18:$A$28</c:f>
              <c:strCache>
                <c:ptCount val="11"/>
                <c:pt idx="0">
                  <c:v>pthread_createjoin_serial1</c:v>
                </c:pt>
                <c:pt idx="1">
                  <c:v>pthread_createjoin_serial2</c:v>
                </c:pt>
                <c:pt idx="2">
                  <c:v>pthread_create_serial1</c:v>
                </c:pt>
                <c:pt idx="3">
                  <c:v>pthread_uselesslock</c:v>
                </c:pt>
                <c:pt idx="4">
                  <c:v>utf8_bigbuf</c:v>
                </c:pt>
                <c:pt idx="5">
                  <c:v>utf8_onebyone</c:v>
                </c:pt>
                <c:pt idx="6">
                  <c:v>stdio_putcgetc</c:v>
                </c:pt>
                <c:pt idx="7">
                  <c:v>stdio_putcgetc_unlocked</c:v>
                </c:pt>
                <c:pt idx="8">
                  <c:v>regex_compile ("(a|b|c)*d*b")</c:v>
                </c:pt>
                <c:pt idx="9">
                  <c:v>regex_search ("(a|b|c)*d*b")</c:v>
                </c:pt>
                <c:pt idx="10">
                  <c:v>regex_search ("a{25}b")</c:v>
                </c:pt>
              </c:strCache>
            </c:strRef>
          </c:cat>
          <c:val>
            <c:numRef>
              <c:f>Sheet1!$B$18:$B$28</c:f>
              <c:numCache>
                <c:formatCode>0.00_);[Red]\(0.00\)</c:formatCode>
                <c:ptCount val="11"/>
                <c:pt idx="0">
                  <c:v>0.94432406463873</c:v>
                </c:pt>
                <c:pt idx="1">
                  <c:v>1.09883830392042</c:v>
                </c:pt>
                <c:pt idx="2">
                  <c:v>0.462846148894675</c:v>
                </c:pt>
                <c:pt idx="3">
                  <c:v>1.47138159535611</c:v>
                </c:pt>
                <c:pt idx="4">
                  <c:v>1.37316840911984</c:v>
                </c:pt>
                <c:pt idx="5">
                  <c:v>1.01793728675993</c:v>
                </c:pt>
                <c:pt idx="6">
                  <c:v>0.597994495293898</c:v>
                </c:pt>
                <c:pt idx="7">
                  <c:v>0.582522521914782</c:v>
                </c:pt>
                <c:pt idx="8">
                  <c:v>1.20825786635664</c:v>
                </c:pt>
                <c:pt idx="9">
                  <c:v>1.24563607566452</c:v>
                </c:pt>
                <c:pt idx="10">
                  <c:v>1.01249143301292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Sheet1!$A$18:$A$28</c:f>
              <c:strCache>
                <c:ptCount val="11"/>
                <c:pt idx="0">
                  <c:v>pthread_createjoin_serial1</c:v>
                </c:pt>
                <c:pt idx="1">
                  <c:v>pthread_createjoin_serial2</c:v>
                </c:pt>
                <c:pt idx="2">
                  <c:v>pthread_create_serial1</c:v>
                </c:pt>
                <c:pt idx="3">
                  <c:v>pthread_uselesslock</c:v>
                </c:pt>
                <c:pt idx="4">
                  <c:v>utf8_bigbuf</c:v>
                </c:pt>
                <c:pt idx="5">
                  <c:v>utf8_onebyone</c:v>
                </c:pt>
                <c:pt idx="6">
                  <c:v>stdio_putcgetc</c:v>
                </c:pt>
                <c:pt idx="7">
                  <c:v>stdio_putcgetc_unlocked</c:v>
                </c:pt>
                <c:pt idx="8">
                  <c:v>regex_compile ("(a|b|c)*d*b")</c:v>
                </c:pt>
                <c:pt idx="9">
                  <c:v>regex_search ("(a|b|c)*d*b")</c:v>
                </c:pt>
                <c:pt idx="10">
                  <c:v>regex_search ("a{25}b")</c:v>
                </c:pt>
              </c:strCache>
            </c:strRef>
          </c:cat>
          <c:val>
            <c:numRef>
              <c:f>Sheet1!$C$18:$C$28</c:f>
              <c:numCache>
                <c:formatCode>0.00_);[Red]\(0.00\)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6"/>
                <c:pt idx="0">
                  <c:v>DHRY2 test(lps)</c:v>
                </c:pt>
                <c:pt idx="1">
                  <c:v>WHETSTONE test(MFLOPS)</c:v>
                </c:pt>
                <c:pt idx="2">
                  <c:v>CONTEXT test(lps)</c:v>
                </c:pt>
                <c:pt idx="3">
                  <c:v>PIPE test(lps)</c:v>
                </c:pt>
                <c:pt idx="4">
                  <c:v>SPAWN test(lps)</c:v>
                </c:pt>
                <c:pt idx="5">
                  <c:v>EXECL test(lps)</c:v>
                </c:pt>
              </c:strCache>
            </c:strRef>
          </c:cat>
          <c:val>
            <c:numRef>
              <c:f>Sheet1!$B$2:$B$8</c:f>
              <c:numCache>
                <c:formatCode>0.00_ </c:formatCode>
                <c:ptCount val="6"/>
                <c:pt idx="0">
                  <c:v>0.0524147187732617</c:v>
                </c:pt>
                <c:pt idx="1">
                  <c:v>1.10750348629156</c:v>
                </c:pt>
                <c:pt idx="2">
                  <c:v>0.0496592570094345</c:v>
                </c:pt>
                <c:pt idx="3">
                  <c:v>0.0368719681219681</c:v>
                </c:pt>
                <c:pt idx="4">
                  <c:v>0.0566021652033075</c:v>
                </c:pt>
                <c:pt idx="5">
                  <c:v>0.147715418318381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6"/>
                <c:pt idx="0">
                  <c:v>DHRY2 test(lps)</c:v>
                </c:pt>
                <c:pt idx="1">
                  <c:v>WHETSTONE test(MFLOPS)</c:v>
                </c:pt>
                <c:pt idx="2">
                  <c:v>CONTEXT test(lps)</c:v>
                </c:pt>
                <c:pt idx="3">
                  <c:v>PIPE test(lps)</c:v>
                </c:pt>
                <c:pt idx="4">
                  <c:v>SPAWN test(lps)</c:v>
                </c:pt>
                <c:pt idx="5">
                  <c:v>EXECL test(lps)</c:v>
                </c:pt>
              </c:strCache>
            </c:strRef>
          </c:cat>
          <c:val>
            <c:numRef>
              <c:f>Sheet1!$C$2:$C$8</c:f>
              <c:numCache>
                <c:formatCode>0.00_ 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Sheet1!$A$11:$A$17</c:f>
              <c:strCache>
                <c:ptCount val="7"/>
                <c:pt idx="0">
                  <c:v>FS_COPY_SMALL test(KBps)</c:v>
                </c:pt>
                <c:pt idx="1">
                  <c:v>FS_WRITE_MIDDLE test(KBps)</c:v>
                </c:pt>
                <c:pt idx="2">
                  <c:v>FS_READ_MIDDLE test(KBps)</c:v>
                </c:pt>
                <c:pt idx="3">
                  <c:v>FS_COPY_MIDDLE test(KBps)</c:v>
                </c:pt>
                <c:pt idx="4">
                  <c:v>FS_WRITE_BIG test(KBps)</c:v>
                </c:pt>
                <c:pt idx="5">
                  <c:v>FS_READ_BIG test(KBps)</c:v>
                </c:pt>
                <c:pt idx="6">
                  <c:v>FS_COPY_BIG test(KBps)</c:v>
                </c:pt>
              </c:strCache>
            </c:strRef>
          </c:cat>
          <c:val>
            <c:numRef>
              <c:f>Sheet1!$B$11:$B$17</c:f>
              <c:numCache>
                <c:formatCode>0.00_ </c:formatCode>
                <c:ptCount val="7"/>
                <c:pt idx="0">
                  <c:v>0.466858037578288</c:v>
                </c:pt>
                <c:pt idx="1">
                  <c:v>0.0586525652928592</c:v>
                </c:pt>
                <c:pt idx="2">
                  <c:v>0.830485786604361</c:v>
                </c:pt>
                <c:pt idx="3">
                  <c:v>0.0477448191791955</c:v>
                </c:pt>
                <c:pt idx="4">
                  <c:v>0.013734490425303</c:v>
                </c:pt>
                <c:pt idx="5">
                  <c:v>0.350128883083135</c:v>
                </c:pt>
                <c:pt idx="6">
                  <c:v>0.0119806028335077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Sheet1!$A$11:$A$17</c:f>
              <c:strCache>
                <c:ptCount val="7"/>
                <c:pt idx="0">
                  <c:v>FS_COPY_SMALL test(KBps)</c:v>
                </c:pt>
                <c:pt idx="1">
                  <c:v>FS_WRITE_MIDDLE test(KBps)</c:v>
                </c:pt>
                <c:pt idx="2">
                  <c:v>FS_READ_MIDDLE test(KBps)</c:v>
                </c:pt>
                <c:pt idx="3">
                  <c:v>FS_COPY_MIDDLE test(KBps)</c:v>
                </c:pt>
                <c:pt idx="4">
                  <c:v>FS_WRITE_BIG test(KBps)</c:v>
                </c:pt>
                <c:pt idx="5">
                  <c:v>FS_READ_BIG test(KBps)</c:v>
                </c:pt>
                <c:pt idx="6">
                  <c:v>FS_COPY_BIG test(KBps)</c:v>
                </c:pt>
              </c:strCache>
            </c:strRef>
          </c:cat>
          <c:val>
            <c:numRef>
              <c:f>Sheet1!$C$11:$C$17</c:f>
              <c:numCache>
                <c:formatCode>0.00_ 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254215566876379"/>
              <c:y val="0.80247286569738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885843932"/>
          <c:y val="0.882740513200891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Sheet1!$A$18:$A$28</c:f>
              <c:strCache>
                <c:ptCount val="11"/>
                <c:pt idx="0">
                  <c:v>SHELL1 test(lpm)</c:v>
                </c:pt>
                <c:pt idx="1">
                  <c:v>SHELL8 test(lpm)</c:v>
                </c:pt>
                <c:pt idx="2">
                  <c:v>SHELL16 test(lpm)</c:v>
                </c:pt>
                <c:pt idx="3">
                  <c:v>ARITHOH test(lps)</c:v>
                </c:pt>
                <c:pt idx="4">
                  <c:v>SHORT test(lps)</c:v>
                </c:pt>
                <c:pt idx="5">
                  <c:v>INT test(lps)</c:v>
                </c:pt>
                <c:pt idx="6">
                  <c:v>LONG test(lps)</c:v>
                </c:pt>
                <c:pt idx="7">
                  <c:v>FLOAT test(lps)</c:v>
                </c:pt>
                <c:pt idx="8">
                  <c:v>DOUBLE test(lps)</c:v>
                </c:pt>
                <c:pt idx="9">
                  <c:v>HANOI test(lps)</c:v>
                </c:pt>
                <c:pt idx="10">
                  <c:v>EXEC test(lps)</c:v>
                </c:pt>
              </c:strCache>
            </c:strRef>
          </c:cat>
          <c:val>
            <c:numRef>
              <c:f>Sheet1!$B$18:$B$28</c:f>
              <c:numCache>
                <c:formatCode>General</c:formatCode>
                <c:ptCount val="11"/>
                <c:pt idx="0">
                  <c:v>0.21978021978022</c:v>
                </c:pt>
                <c:pt idx="1">
                  <c:v>0</c:v>
                </c:pt>
                <c:pt idx="2">
                  <c:v>0</c:v>
                </c:pt>
                <c:pt idx="3">
                  <c:v>1.07862523475973</c:v>
                </c:pt>
                <c:pt idx="4">
                  <c:v>1.01506180852106</c:v>
                </c:pt>
                <c:pt idx="5">
                  <c:v>1.02201909606075</c:v>
                </c:pt>
                <c:pt idx="6">
                  <c:v>1.02096948828358</c:v>
                </c:pt>
                <c:pt idx="7">
                  <c:v>1.02487831126033</c:v>
                </c:pt>
                <c:pt idx="8">
                  <c:v>1.00232796710888</c:v>
                </c:pt>
                <c:pt idx="9">
                  <c:v>1.0332355537835</c:v>
                </c:pt>
                <c:pt idx="10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Sheet1!$A$18:$A$28</c:f>
              <c:strCache>
                <c:ptCount val="11"/>
                <c:pt idx="0">
                  <c:v>SHELL1 test(lpm)</c:v>
                </c:pt>
                <c:pt idx="1">
                  <c:v>SHELL8 test(lpm)</c:v>
                </c:pt>
                <c:pt idx="2">
                  <c:v>SHELL16 test(lpm)</c:v>
                </c:pt>
                <c:pt idx="3">
                  <c:v>ARITHOH test(lps)</c:v>
                </c:pt>
                <c:pt idx="4">
                  <c:v>SHORT test(lps)</c:v>
                </c:pt>
                <c:pt idx="5">
                  <c:v>INT test(lps)</c:v>
                </c:pt>
                <c:pt idx="6">
                  <c:v>LONG test(lps)</c:v>
                </c:pt>
                <c:pt idx="7">
                  <c:v>FLOAT test(lps)</c:v>
                </c:pt>
                <c:pt idx="8">
                  <c:v>DOUBLE test(lps)</c:v>
                </c:pt>
                <c:pt idx="9">
                  <c:v>HANOI test(lps)</c:v>
                </c:pt>
                <c:pt idx="10">
                  <c:v>EXEC test(lps)</c:v>
                </c:pt>
              </c:strCache>
            </c:strRef>
          </c:cat>
          <c:val>
            <c:numRef>
              <c:f>Sheet1!$C$18:$C$28</c:f>
              <c:numCache>
                <c:formatCode>0.00_ 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Simple syscall</c:v>
                </c:pt>
                <c:pt idx="1">
                  <c:v>Simple read</c:v>
                </c:pt>
                <c:pt idx="2">
                  <c:v>Simple write</c:v>
                </c:pt>
                <c:pt idx="3">
                  <c:v>Simple stat</c:v>
                </c:pt>
                <c:pt idx="4">
                  <c:v>Simple fstat</c:v>
                </c:pt>
                <c:pt idx="5">
                  <c:v>Simple open/close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16.9739566307072</c:v>
                </c:pt>
                <c:pt idx="1">
                  <c:v>1.37548873103928</c:v>
                </c:pt>
                <c:pt idx="2">
                  <c:v>11.2238892466194</c:v>
                </c:pt>
                <c:pt idx="3">
                  <c:v>0.242704839624788</c:v>
                </c:pt>
                <c:pt idx="4">
                  <c:v>1.43324285740544</c:v>
                </c:pt>
                <c:pt idx="5">
                  <c:v>0.271231012602167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Simple syscall</c:v>
                </c:pt>
                <c:pt idx="1">
                  <c:v>Simple read</c:v>
                </c:pt>
                <c:pt idx="2">
                  <c:v>Simple write</c:v>
                </c:pt>
                <c:pt idx="3">
                  <c:v>Simple stat</c:v>
                </c:pt>
                <c:pt idx="4">
                  <c:v>Simple fstat</c:v>
                </c:pt>
                <c:pt idx="5">
                  <c:v>Simple open/close</c:v>
                </c:pt>
              </c:strCache>
            </c:strRef>
          </c:cat>
          <c:val>
            <c:numRef>
              <c:f>Sheet1!$C$2:$C$7</c:f>
              <c:numCache>
                <c:formatCode>0.00_ 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184482390320888"/>
              <c:y val="0.80247275973861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437683466"/>
          <c:y val="0.889431155785735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qemu exaros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Sheet1!$A$8:$A$13</c:f>
              <c:strCache>
                <c:ptCount val="6"/>
                <c:pt idx="0">
                  <c:v>Select on 100 fd's</c:v>
                </c:pt>
                <c:pt idx="1">
                  <c:v>Simple writeSignal handler installation</c:v>
                </c:pt>
                <c:pt idx="2">
                  <c:v>Signal handler overhead</c:v>
                </c:pt>
                <c:pt idx="3">
                  <c:v>Pipe latency</c:v>
                </c:pt>
                <c:pt idx="4">
                  <c:v>Process fork+exit</c:v>
                </c:pt>
                <c:pt idx="5">
                  <c:v>Process fork+execve</c:v>
                </c:pt>
              </c:strCache>
            </c:strRef>
          </c:cat>
          <c:val>
            <c:numRef>
              <c:f>Sheet1!$B$8:$B$13</c:f>
              <c:numCache>
                <c:formatCode>General</c:formatCode>
                <c:ptCount val="6"/>
                <c:pt idx="0">
                  <c:v>0.477991430955439</c:v>
                </c:pt>
                <c:pt idx="1">
                  <c:v>1.33300867827933</c:v>
                </c:pt>
                <c:pt idx="2">
                  <c:v>1.67155356032146</c:v>
                </c:pt>
                <c:pt idx="3">
                  <c:v>1.07501006680966</c:v>
                </c:pt>
                <c:pt idx="4">
                  <c:v>0.764481486619429</c:v>
                </c:pt>
                <c:pt idx="5">
                  <c:v>0.666315324908689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qemu linux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Sheet1!$A$8:$A$13</c:f>
              <c:strCache>
                <c:ptCount val="6"/>
                <c:pt idx="0">
                  <c:v>Select on 100 fd's</c:v>
                </c:pt>
                <c:pt idx="1">
                  <c:v>Simple writeSignal handler installation</c:v>
                </c:pt>
                <c:pt idx="2">
                  <c:v>Signal handler overhead</c:v>
                </c:pt>
                <c:pt idx="3">
                  <c:v>Pipe latency</c:v>
                </c:pt>
                <c:pt idx="4">
                  <c:v>Process fork+exit</c:v>
                </c:pt>
                <c:pt idx="5">
                  <c:v>Process fork+execve</c:v>
                </c:pt>
              </c:strCache>
            </c:strRef>
          </c:cat>
          <c:val>
            <c:numRef>
              <c:f>Sheet1!$C$8:$C$13</c:f>
              <c:numCache>
                <c:formatCode>0.00_ 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109504"/>
        <c:axId val="181112416"/>
      </c:barChart>
      <c:catAx>
        <c:axId val="18110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12416"/>
        <c:crosses val="autoZero"/>
        <c:auto val="1"/>
        <c:lblAlgn val="ctr"/>
        <c:lblOffset val="100"/>
        <c:noMultiLvlLbl val="0"/>
      </c:catAx>
      <c:valAx>
        <c:axId val="181112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相对性能 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与 </a:t>
                </a:r>
                <a:r>
                  <a:rPr lang="en-US" altLang="zh-CN" dirty="0" err="1"/>
                  <a:t>qemu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linux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比较</a:t>
                </a:r>
                <a:endParaRPr lang="zh-CN" altLang="en-US" dirty="0"/>
              </a:p>
            </c:rich>
          </c:tx>
          <c:layout>
            <c:manualLayout>
              <c:xMode val="edge"/>
              <c:yMode val="edge"/>
              <c:x val="0.254215566876379"/>
              <c:y val="0.80247286569738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1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935503885843932"/>
          <c:y val="0.882740513200891"/>
          <c:w val="0.809916276895595"/>
          <c:h val="0.110568981586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DCD-CF23-4173-BF80-93D336CF0F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10597-4387-4BAC-9650-FC7A98785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BDB35BE1-EA4E-409B-B1A4-DE46CC3B3118}" type="slidenum">
              <a:rPr lang="en-US" smtClean="0"/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3895" y="4473526"/>
            <a:ext cx="11417105" cy="2384474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BDB35BE1-EA4E-409B-B1A4-DE46CC3B3118}" type="slidenum">
              <a:rPr lang="en-US" smtClean="0"/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46055" y="383052"/>
            <a:ext cx="5564945" cy="556494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D67B3-FC71-4E0E-A5CF-E6D1B4153C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140D-D858-4005-AB44-6CF8B5B8E4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en-US" altLang="zh-CN" sz="5400" dirty="0" err="1">
                <a:latin typeface="Baskerville Old Face" panose="02020602080505020303" pitchFamily="18" charset="0"/>
                <a:ea typeface="HGF9_CNKI" panose="02000500000000000000" pitchFamily="2" charset="-122"/>
              </a:rPr>
              <a:t>Exaros</a:t>
            </a:r>
            <a:endParaRPr lang="en-US" altLang="zh-CN" sz="5400" dirty="0">
              <a:latin typeface="Baskerville Old Face" panose="02020602080505020303" pitchFamily="18" charset="0"/>
              <a:ea typeface="HGF9_CNKI" panose="02000500000000000000" pitchFamily="2" charset="-122"/>
            </a:endParaRPr>
          </a:p>
          <a:p>
            <a:pPr algn="ctr"/>
            <a:endParaRPr lang="en-US" altLang="zh-CN" sz="1000" dirty="0">
              <a:latin typeface="Baskerville Old Face" panose="02020602080505020303" pitchFamily="18" charset="0"/>
              <a:ea typeface="HGF9_CNKI" panose="02000500000000000000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北京航空航天大学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主讲人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强生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·</a:t>
            </a:r>
            <a:endParaRPr lang="en-US" altLang="zh-CN" sz="6000" dirty="0">
              <a:solidFill>
                <a:srgbClr val="0033CC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性能分析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" name="TextBox 23"/>
          <p:cNvSpPr txBox="1"/>
          <p:nvPr/>
        </p:nvSpPr>
        <p:spPr>
          <a:xfrm>
            <a:off x="1250646" y="1310690"/>
            <a:ext cx="455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Baskerville Old Face" panose="02020602080505020303" pitchFamily="18" charset="0"/>
                <a:ea typeface="思源宋体" panose="02020700000000000000" pitchFamily="18" charset="-122"/>
              </a:defRPr>
            </a:lvl1pPr>
          </a:lstStyle>
          <a:p>
            <a:r>
              <a:rPr lang="en-US"/>
              <a:t>Lmbench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1674048" y="2237104"/>
          <a:ext cx="3637494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5789117" y="2239357"/>
          <a:ext cx="4553065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应用程序移植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06" y="4726147"/>
            <a:ext cx="5622032" cy="1845830"/>
          </a:xfrm>
          <a:prstGeom prst="rect">
            <a:avLst/>
          </a:prstGeom>
        </p:spPr>
      </p:pic>
      <p:sp>
        <p:nvSpPr>
          <p:cNvPr id="3" name="TextBox 18"/>
          <p:cNvSpPr txBox="1"/>
          <p:nvPr/>
        </p:nvSpPr>
        <p:spPr>
          <a:xfrm>
            <a:off x="798239" y="1293944"/>
            <a:ext cx="2491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GCC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884127" y="2330428"/>
            <a:ext cx="3757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Musl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</a:t>
            </a:r>
            <a:r>
              <a:rPr lang="en-US" altLang="zh-CN" sz="1600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libc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-toolchain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是一个小型可靠的预构建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GCC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工具链，适用于多种架构。我们的内核提供了对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riscv64-linux-musl-native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的支持。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2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在原有内核基础上，我们完善了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动态链接，环境变量以及一系列的系统调用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，最终使得我们的内核完整的支持了 </a:t>
            </a:r>
            <a:r>
              <a:rPr lang="en-US" altLang="zh-CN" sz="1600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musl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</a:t>
            </a:r>
            <a:r>
              <a:rPr lang="en-US" altLang="zh-CN" sz="1600" dirty="0" err="1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libc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-toolchain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的全部功能。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06" y="1560467"/>
            <a:ext cx="5000000" cy="9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06" y="2657593"/>
            <a:ext cx="4580952" cy="1885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zh-CN" altLang="en-US" sz="4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系统功能</a:t>
            </a:r>
            <a:endParaRPr lang="en-US" altLang="zh-CN" sz="4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Baskerville Old Face" panose="02020602080505020303" pitchFamily="18" charset="0"/>
                <a:ea typeface="思源宋体" panose="02020700000000000000" pitchFamily="18" charset="-122"/>
              </a:rPr>
              <a:t>3</a:t>
            </a:r>
            <a:endParaRPr lang="en-US" altLang="zh-CN" sz="6000" dirty="0">
              <a:solidFill>
                <a:srgbClr val="0033CC"/>
              </a:solidFill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98195" y="2811145"/>
            <a:ext cx="3757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操作系统并不需要完全负责动态链接，它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只需要加载动态链接解释器，由动态链接解释器负责其他动态库的链接过程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实现分为如下步骤：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寻找动态链接解释器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 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在堆上加载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动态链接解释器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初始化</a:t>
            </a: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用户进程栈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-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将起始地址设置为动态链接器入口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动态链接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785610" y="6256655"/>
            <a:ext cx="3256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动态链接示意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pic>
        <p:nvPicPr>
          <p:cNvPr id="2" name="图片 1" descr="dynamic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5425" y="948055"/>
            <a:ext cx="6486525" cy="49625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499" y="2051515"/>
            <a:ext cx="3661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libctest dynamic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98239" y="1293944"/>
            <a:ext cx="74415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进程和线程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" name="TextBox 15"/>
          <p:cNvSpPr txBox="1"/>
          <p:nvPr>
            <p:custDataLst>
              <p:tags r:id="rId1"/>
            </p:custDataLst>
          </p:nvPr>
        </p:nvSpPr>
        <p:spPr>
          <a:xfrm>
            <a:off x="1507490" y="2759075"/>
            <a:ext cx="30010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以进程为单位管理资源，</a:t>
            </a:r>
            <a:endParaRPr lang="zh-CN" altLang="en-US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以线程为单位调度运行。</a:t>
            </a:r>
            <a:endParaRPr lang="zh-CN" altLang="en-US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499" y="2051515"/>
            <a:ext cx="3661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libctest pthread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9940" y="3678555"/>
            <a:ext cx="34550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线程管理：</a:t>
            </a:r>
            <a:endParaRPr lang="zh-CN" altLang="en-US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TrapFrame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栈指针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调度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信号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2830" y="3678555"/>
            <a:ext cx="345503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进程管理：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页表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内存指针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文件资源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  <a:sym typeface="+mn-ea"/>
              </a:rPr>
              <a:t>线程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marL="285750" indent="-285750"/>
            <a:endParaRPr lang="zh-CN" altLang="en-US"/>
          </a:p>
        </p:txBody>
      </p:sp>
      <p:pic>
        <p:nvPicPr>
          <p:cNvPr id="5" name="图片 4" descr="thre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1644650"/>
            <a:ext cx="58674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19023" y="2826981"/>
            <a:ext cx="6022439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我们仿照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Linux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内核的调度模式，除原有的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SCHED_OTHER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分时调度非实时策略外，还实现了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SCHED_FIFO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先到先得实时调度策略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 </a:t>
            </a:r>
            <a:r>
              <a:rPr lang="en-US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SCHED_OTHER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策略下，任务的时间片用完或者主动让出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CPU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，将会被移动至队列尾部，内核调度运行队列头部任务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 </a:t>
            </a:r>
            <a:r>
              <a:rPr lang="en-US" altLang="zh-CN"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SCHED_FIFO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策略下，除非主动放弃或者被更高优先级的进程抢占，任务将会一直占用 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CPU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直到运行结束为止</a:t>
            </a:r>
            <a:endParaRPr lang="en-US" altLang="zh-CN"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调度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1676400"/>
            <a:ext cx="5315585" cy="34436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8239" y="2124540"/>
            <a:ext cx="3661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cyclictest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92645" y="5379720"/>
            <a:ext cx="3256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sched 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调度队列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656830" y="354965"/>
            <a:ext cx="344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进程间通信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3" name="图片 2" descr="sh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54" y="1314345"/>
            <a:ext cx="4773081" cy="3409691"/>
          </a:xfrm>
          <a:prstGeom prst="rect">
            <a:avLst/>
          </a:prstGeom>
        </p:spPr>
      </p:pic>
      <p:sp>
        <p:nvSpPr>
          <p:cNvPr id="6" name="TextBox 15"/>
          <p:cNvSpPr txBox="1"/>
          <p:nvPr/>
        </p:nvSpPr>
        <p:spPr>
          <a:xfrm>
            <a:off x="807085" y="5023485"/>
            <a:ext cx="50184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共享内存</a:t>
            </a:r>
            <a:endParaRPr lang="zh-CN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将不同用户空间的虚拟内存映射到同一片物理内存上，就可以实现共享内存。</a:t>
            </a:r>
            <a:endParaRPr lang="zh-CN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endParaRPr lang="zh-CN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6187886" y="4723765"/>
            <a:ext cx="5940170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信号</a:t>
            </a:r>
            <a:endParaRPr lang="en-US" altLang="zh-CN" sz="14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在线程陷入内核的时候，检查自己和对应进程的信号栈，并进行处理。由于处理时处理程序会破坏当前程序状态，我们使用信号上下文来保存信号处理程序结束后应当恢复的现场。</a:t>
            </a:r>
            <a:endParaRPr lang="en-US" altLang="zh-CN" sz="1600" b="1" dirty="0">
              <a:solidFill>
                <a:srgbClr val="FF0000"/>
              </a:solidFill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68" y="2016125"/>
            <a:ext cx="5149275" cy="21758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38340" y="1184910"/>
            <a:ext cx="5089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iozone, libctest signal, unixbench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01065" y="5014595"/>
            <a:ext cx="4404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如果局限本地通信，那么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socket API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的实现会变得简单，但是依然有如下要点：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socket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的种类与多态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socket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的时序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socket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的配置项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3" name="图片 2" descr="socke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2051050"/>
            <a:ext cx="9924415" cy="2472690"/>
          </a:xfrm>
          <a:prstGeom prst="rect">
            <a:avLst/>
          </a:prstGeom>
        </p:spPr>
      </p:pic>
      <p:sp>
        <p:nvSpPr>
          <p:cNvPr id="4" name="TextBox 18"/>
          <p:cNvSpPr txBox="1"/>
          <p:nvPr/>
        </p:nvSpPr>
        <p:spPr>
          <a:xfrm>
            <a:off x="7656830" y="354965"/>
            <a:ext cx="344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网络</a:t>
            </a:r>
            <a:endParaRPr lang="zh-CN" alt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2336800" y="4432300"/>
            <a:ext cx="128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不同主机间通信</a:t>
            </a:r>
            <a:endParaRPr lang="zh-CN" altLang="en-US" sz="1200" dirty="0">
              <a:solidFill>
                <a:schemeClr val="tx2"/>
              </a:solidFill>
              <a:latin typeface="Baskerville Old Face" panose="02020602080505020303" pitchFamily="18" charset="0"/>
              <a:ea typeface="思源宋体" panose="020207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6372860" y="4432300"/>
            <a:ext cx="128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相同主机通信</a:t>
            </a:r>
            <a:endParaRPr lang="zh-CN" altLang="en-US" sz="1200" dirty="0">
              <a:solidFill>
                <a:schemeClr val="tx2"/>
              </a:solidFill>
              <a:latin typeface="Baskerville Old Face" panose="02020602080505020303" pitchFamily="18" charset="0"/>
              <a:ea typeface="思源宋体" panose="020207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923780" y="309816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相同主机通信简化</a:t>
            </a:r>
            <a:endParaRPr lang="en-US" altLang="zh-CN" sz="1200" dirty="0">
              <a:solidFill>
                <a:schemeClr val="tx2"/>
              </a:solidFill>
              <a:latin typeface="Baskerville Old Face" panose="02020602080505020303" pitchFamily="18" charset="0"/>
              <a:ea typeface="思源宋体" panose="020207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8559165" y="4714240"/>
            <a:ext cx="33197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实现难点：</a:t>
            </a:r>
            <a:endParaRPr lang="en-US" altLang="zh-CN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UDP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与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TCP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的时序区别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对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IPv6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的支持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配置项的复杂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-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测试样例的丰富度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3860" y="1126490"/>
            <a:ext cx="6395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libctest socket, iperf, netperf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2341990" cy="246221"/>
                <a:chOff x="481220" y="6324335"/>
                <a:chExt cx="2341990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674620" y="6383736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4" name="TextBox 18"/>
          <p:cNvSpPr txBox="1"/>
          <p:nvPr/>
        </p:nvSpPr>
        <p:spPr>
          <a:xfrm>
            <a:off x="7656830" y="354965"/>
            <a:ext cx="3444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网络</a:t>
            </a:r>
            <a:endParaRPr lang="zh-CN" alt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0600" y="1126490"/>
            <a:ext cx="4538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libctest socket, iperf, netperf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2" name="图片 1" descr="bi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470025"/>
            <a:ext cx="5965190" cy="3042285"/>
          </a:xfrm>
          <a:prstGeom prst="rect">
            <a:avLst/>
          </a:prstGeom>
        </p:spPr>
      </p:pic>
      <p:pic>
        <p:nvPicPr>
          <p:cNvPr id="10" name="图片 9" descr="bi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2768600"/>
            <a:ext cx="4340860" cy="2683510"/>
          </a:xfrm>
          <a:prstGeom prst="rect">
            <a:avLst/>
          </a:prstGeom>
        </p:spPr>
      </p:pic>
      <p:sp>
        <p:nvSpPr>
          <p:cNvPr id="11" name="TextBox 15"/>
          <p:cNvSpPr txBox="1"/>
          <p:nvPr/>
        </p:nvSpPr>
        <p:spPr>
          <a:xfrm>
            <a:off x="2336800" y="4714240"/>
            <a:ext cx="128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macb </a:t>
            </a:r>
            <a:r>
              <a:rPr lang="zh-CN" altLang="en-US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发包</a:t>
            </a:r>
            <a:endParaRPr lang="zh-CN" altLang="en-US" sz="1200" dirty="0">
              <a:solidFill>
                <a:schemeClr val="tx2"/>
              </a:solidFill>
              <a:latin typeface="Baskerville Old Face" panose="02020602080505020303" pitchFamily="18" charset="0"/>
              <a:ea typeface="思源宋体" panose="020207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8968105" y="5717540"/>
            <a:ext cx="128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macb </a:t>
            </a:r>
            <a:r>
              <a:rPr lang="zh-CN" altLang="en-US" sz="1200" dirty="0">
                <a:solidFill>
                  <a:schemeClr val="tx2"/>
                </a:solidFill>
                <a:latin typeface="Baskerville Old Face" panose="02020602080505020303" pitchFamily="18" charset="0"/>
                <a:ea typeface="思源宋体" panose="02020700000000000000" pitchFamily="18" charset="-122"/>
                <a:cs typeface="Open Sans" panose="020B0606030504020204" pitchFamily="34" charset="0"/>
              </a:rPr>
              <a:t>收包</a:t>
            </a:r>
            <a:endParaRPr lang="zh-CN" altLang="en-US" sz="1200" dirty="0">
              <a:solidFill>
                <a:schemeClr val="tx2"/>
              </a:solidFill>
              <a:latin typeface="Baskerville Old Face" panose="02020602080505020303" pitchFamily="18" charset="0"/>
              <a:ea typeface="思源宋体" panose="020207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735965" y="5117465"/>
            <a:ext cx="5018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sz="1600" b="1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驱动开发</a:t>
            </a:r>
            <a:endParaRPr lang="zh-CN" sz="1600" b="1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参考</a:t>
            </a:r>
            <a:r>
              <a:rPr lang="en-US" altLang="zh-CN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 uboot </a:t>
            </a:r>
            <a:r>
              <a:rPr lang="zh-CN" altLang="en-US" sz="1600" dirty="0"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rPr>
              <a:t>实现了网卡驱动，可以实现发包和收包。</a:t>
            </a:r>
            <a:endParaRPr lang="zh-CN" altLang="en-US" sz="1600" dirty="0">
              <a:latin typeface="思源宋体 CN" panose="02020400000000000000" charset="-122"/>
              <a:ea typeface="思源宋体 CN" panose="02020400000000000000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zh-CN" altLang="en-US" sz="40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系统优化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Baskerville Old Face" panose="02020602080505020303" pitchFamily="18" charset="0"/>
                <a:ea typeface="思源宋体" panose="02020700000000000000" pitchFamily="18" charset="-122"/>
              </a:rPr>
              <a:t>4</a:t>
            </a:r>
            <a:endParaRPr lang="en-US" altLang="zh-CN" sz="6000" dirty="0">
              <a:solidFill>
                <a:srgbClr val="0033CC"/>
              </a:solidFill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ue abstract artwork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GrpSpPr/>
          <p:nvPr/>
        </p:nvGrpSpPr>
        <p:grpSpPr>
          <a:xfrm>
            <a:off x="2823584" y="1074363"/>
            <a:ext cx="3743443" cy="1323439"/>
            <a:chOff x="1847850" y="1706225"/>
            <a:chExt cx="4181474" cy="1478299"/>
          </a:xfrm>
        </p:grpSpPr>
        <p:sp>
          <p:nvSpPr>
            <p:cNvPr id="2" name="矩形 1"/>
            <p:cNvSpPr/>
            <p:nvPr/>
          </p:nvSpPr>
          <p:spPr>
            <a:xfrm>
              <a:off x="2276475" y="1706225"/>
              <a:ext cx="1599536" cy="1446550"/>
            </a:xfrm>
            <a:prstGeom prst="rect">
              <a:avLst/>
            </a:pr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847850" y="1706225"/>
              <a:ext cx="1519045" cy="1478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cap="all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01</a:t>
              </a:r>
              <a:endParaRPr lang="zh-CN" altLang="en-US" sz="8000" cap="all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457182" y="2405384"/>
              <a:ext cx="2572142" cy="558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cap="all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rPr>
                <a:t>团队成员</a:t>
              </a:r>
              <a:endParaRPr lang="zh-CN" altLang="en-US" sz="2000" cap="all" dirty="0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</p:grpSp>
      <p:grpSp>
        <p:nvGrpSpPr>
          <p:cNvPr id="6" name="组合 5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GrpSpPr/>
          <p:nvPr/>
        </p:nvGrpSpPr>
        <p:grpSpPr>
          <a:xfrm>
            <a:off x="2823584" y="3131220"/>
            <a:ext cx="3743443" cy="1323439"/>
            <a:chOff x="1847850" y="1706225"/>
            <a:chExt cx="4181474" cy="1478299"/>
          </a:xfrm>
        </p:grpSpPr>
        <p:sp>
          <p:nvSpPr>
            <p:cNvPr id="7" name="矩形 6"/>
            <p:cNvSpPr/>
            <p:nvPr/>
          </p:nvSpPr>
          <p:spPr>
            <a:xfrm>
              <a:off x="2276475" y="1706225"/>
              <a:ext cx="1599536" cy="1446550"/>
            </a:xfrm>
            <a:prstGeom prst="rect">
              <a:avLst/>
            </a:pr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847850" y="1706225"/>
              <a:ext cx="1519045" cy="1478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cap="all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03</a:t>
              </a:r>
              <a:endParaRPr lang="zh-CN" altLang="en-US" sz="8000" cap="all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57182" y="2439918"/>
              <a:ext cx="2572142" cy="563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cap="all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rPr>
                <a:t>系统功能</a:t>
              </a:r>
              <a:endParaRPr lang="zh-CN" altLang="en-US" sz="2000" cap="all" dirty="0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</p:grpSp>
      <p:grpSp>
        <p:nvGrpSpPr>
          <p:cNvPr id="10" name="组合 9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GrpSpPr/>
          <p:nvPr/>
        </p:nvGrpSpPr>
        <p:grpSpPr>
          <a:xfrm>
            <a:off x="7107003" y="1074363"/>
            <a:ext cx="3743443" cy="1323439"/>
            <a:chOff x="1847850" y="1706225"/>
            <a:chExt cx="4181474" cy="1478299"/>
          </a:xfrm>
        </p:grpSpPr>
        <p:sp>
          <p:nvSpPr>
            <p:cNvPr id="11" name="矩形 10"/>
            <p:cNvSpPr/>
            <p:nvPr/>
          </p:nvSpPr>
          <p:spPr>
            <a:xfrm>
              <a:off x="2276475" y="1706225"/>
              <a:ext cx="1599536" cy="1446550"/>
            </a:xfrm>
            <a:prstGeom prst="rect">
              <a:avLst/>
            </a:pr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47850" y="1706225"/>
              <a:ext cx="1519045" cy="1478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cap="all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02</a:t>
              </a:r>
              <a:endParaRPr lang="zh-CN" altLang="en-US" sz="8000" cap="all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57182" y="2405384"/>
              <a:ext cx="2572142" cy="563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cap="all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rPr>
                <a:t>系统概述</a:t>
              </a:r>
              <a:endParaRPr lang="zh-CN" altLang="en-US" sz="2000" cap="all" dirty="0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</p:grpSp>
      <p:grpSp>
        <p:nvGrpSpPr>
          <p:cNvPr id="14" name="组合 13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GrpSpPr/>
          <p:nvPr/>
        </p:nvGrpSpPr>
        <p:grpSpPr>
          <a:xfrm>
            <a:off x="7107003" y="3131220"/>
            <a:ext cx="3957236" cy="1323439"/>
            <a:chOff x="1847850" y="1706225"/>
            <a:chExt cx="4420284" cy="1478299"/>
          </a:xfrm>
        </p:grpSpPr>
        <p:sp>
          <p:nvSpPr>
            <p:cNvPr id="15" name="矩形 14"/>
            <p:cNvSpPr/>
            <p:nvPr/>
          </p:nvSpPr>
          <p:spPr>
            <a:xfrm>
              <a:off x="2276475" y="1706225"/>
              <a:ext cx="1599536" cy="1446550"/>
            </a:xfrm>
            <a:prstGeom prst="rect">
              <a:avLst/>
            </a:pr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847850" y="1706225"/>
              <a:ext cx="1519045" cy="1478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cap="all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04</a:t>
              </a:r>
              <a:endParaRPr lang="zh-CN" altLang="en-US" sz="8000" cap="all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57182" y="2439918"/>
              <a:ext cx="2810952" cy="563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cap="all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rPr>
                <a:t>系统优化</a:t>
              </a:r>
              <a:endParaRPr lang="zh-CN" altLang="en-US" sz="2000" cap="all" dirty="0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0"/>
            <a:ext cx="1279564" cy="4795604"/>
          </a:xfrm>
          <a:prstGeom prst="rect">
            <a:avLst/>
          </a:prstGeom>
          <a:solidFill>
            <a:srgbClr val="02378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SpPr/>
          <p:nvPr/>
        </p:nvSpPr>
        <p:spPr>
          <a:xfrm>
            <a:off x="539251" y="-293152"/>
            <a:ext cx="1415772" cy="5805148"/>
          </a:xfrm>
          <a:prstGeom prst="rect">
            <a:avLst/>
          </a:prstGeom>
          <a:noFill/>
          <a:effectLst>
            <a:glow rad="584200">
              <a:schemeClr val="accent1">
                <a:alpha val="72000"/>
              </a:schemeClr>
            </a:glow>
            <a:outerShdw blurRad="50800" dist="457200" dir="5400000" sx="1000" sy="1000" algn="ctr" rotWithShape="0">
              <a:srgbClr val="000000"/>
            </a:outerShdw>
            <a:softEdge rad="673100"/>
          </a:effectLst>
        </p:spPr>
        <p:txBody>
          <a:bodyPr vert="eaVert" wrap="square">
            <a:spAutoFit/>
          </a:bodyPr>
          <a:lstStyle/>
          <a:p>
            <a:pPr algn="dist"/>
            <a:r>
              <a:rPr lang="en-US" altLang="zh-CN" sz="8000" cap="all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  <a:ea typeface="HGF9_CNKI" panose="02000500000000000000" pitchFamily="2" charset="-122"/>
              </a:rPr>
              <a:t>contents</a:t>
            </a:r>
            <a:endParaRPr lang="zh-CN" altLang="en-US" sz="8000" cap="all">
              <a:solidFill>
                <a:schemeClr val="bg1">
                  <a:lumMod val="85000"/>
                </a:schemeClr>
              </a:solidFill>
              <a:latin typeface="Baskerville Old Face" panose="02020602080505020303" pitchFamily="18" charset="0"/>
              <a:ea typeface="HGF9_CNKI" panose="02000500000000000000" pitchFamily="2" charset="-122"/>
            </a:endParaRPr>
          </a:p>
        </p:txBody>
      </p:sp>
      <p:sp>
        <p:nvSpPr>
          <p:cNvPr id="19" name="e7d195523061f1c0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</a:t>
            </a:r>
            <a:endParaRPr lang="zh-CN" altLang="en-US" sz="100"/>
          </a:p>
        </p:txBody>
      </p:sp>
      <p:grpSp>
        <p:nvGrpSpPr>
          <p:cNvPr id="22" name="组合 21" descr="e7d195523061f1c0092ce48a5fc95870a0687ac45bc8b2caB227BFDC40F9DB2B7A559DE97B8BDC6E716585DDCE188C7BF488BAA08C98985C74A3E1B5E305210FABE6A8AE2A6A8AB67019A6860E9B7AF5CF6F6D284A39CFDFA6AE2DD759950F40C4935475064537C5EF4213686FE3A7A2B22C9901246A5A501276C6083368F61BB454A7A394DAE54B12FCDB60776E31FE"/>
          <p:cNvGrpSpPr/>
          <p:nvPr/>
        </p:nvGrpSpPr>
        <p:grpSpPr>
          <a:xfrm>
            <a:off x="2823584" y="4949195"/>
            <a:ext cx="3743443" cy="1323439"/>
            <a:chOff x="1847850" y="1706225"/>
            <a:chExt cx="4181474" cy="1478299"/>
          </a:xfrm>
        </p:grpSpPr>
        <p:sp>
          <p:nvSpPr>
            <p:cNvPr id="23" name="矩形 22"/>
            <p:cNvSpPr/>
            <p:nvPr/>
          </p:nvSpPr>
          <p:spPr>
            <a:xfrm>
              <a:off x="2276475" y="1706225"/>
              <a:ext cx="1599536" cy="1446550"/>
            </a:xfrm>
            <a:prstGeom prst="rect">
              <a:avLst/>
            </a:pr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47850" y="1706225"/>
              <a:ext cx="1519045" cy="1478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cap="all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05</a:t>
              </a:r>
              <a:endParaRPr lang="zh-CN" altLang="en-US" sz="8000" cap="all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457182" y="2439918"/>
              <a:ext cx="2572142" cy="563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cap="all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rPr>
                <a:t>后续工作</a:t>
              </a:r>
              <a:endParaRPr lang="zh-CN" altLang="en-US" sz="2000" cap="all" dirty="0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0565" y="2911475"/>
            <a:ext cx="40500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在 `exec` 的时候，需要将 ELF 文件加载到内存中。程序的 ELF 通常比较大，比如 busybox 的可执行文件大小是 1.1 MB，很多地方可能在执行过程中根本不会用到。</a:t>
            </a:r>
            <a:endParaRPr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endParaRPr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  <a:p>
            <a:pPr algn="just">
              <a:lnSpc>
                <a:spcPct val="150000"/>
              </a:lnSpc>
            </a:pPr>
            <a:r>
              <a:rPr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懒加载的设计，在 `exec` 的时候</a:t>
            </a:r>
            <a:r>
              <a:rPr sz="1600" b="1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只记录文件和程序之间的映射关系，并没有真正加载</a:t>
            </a:r>
            <a:r>
              <a:rPr sz="1600" dirty="0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。等到运行时抛出缺页异常，再将内容从文件真正加载到用户进程中。</a:t>
            </a:r>
            <a:endParaRPr sz="1600" dirty="0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懒加载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3483124" cy="246221"/>
                <a:chOff x="481220" y="6324335"/>
                <a:chExt cx="3483124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3815754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3" name="图片 2" descr="lazy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6125" y="1515110"/>
            <a:ext cx="5915025" cy="42005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8239" y="2188040"/>
            <a:ext cx="3661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原理介绍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5610" y="5914390"/>
            <a:ext cx="3256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懒加载示意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0565" y="2796540"/>
            <a:ext cx="405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我们在懒加载的时候，需要确定某个特定的文件偏移在外存中对应的簇号，也就是映射：</a:t>
            </a:r>
            <a:endParaRPr lang="zh-CN" altLang="en-US" sz="16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03105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懒加载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4" name="组合 23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81220" y="6324335"/>
                <a:ext cx="3483124" cy="246221"/>
                <a:chOff x="481220" y="6324335"/>
                <a:chExt cx="3483124" cy="24622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3815754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8239" y="1958170"/>
            <a:ext cx="36612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Inode 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设计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2" name="图片 1" descr="in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690" y="829945"/>
            <a:ext cx="4625975" cy="55054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65200" y="3736975"/>
            <a:ext cx="2960370" cy="368300"/>
            <a:chOff x="1266" y="6133"/>
            <a:chExt cx="4662" cy="580"/>
          </a:xfrm>
        </p:grpSpPr>
        <p:sp>
          <p:nvSpPr>
            <p:cNvPr id="5" name="文本框 4"/>
            <p:cNvSpPr txBox="1"/>
            <p:nvPr/>
          </p:nvSpPr>
          <p:spPr>
            <a:xfrm>
              <a:off x="1266" y="6133"/>
              <a:ext cx="1389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/>
                <a:t>offse</a:t>
              </a:r>
              <a:r>
                <a:rPr lang="en-US" altLang="zh-CN"/>
                <a:t>t</a:t>
              </a:r>
              <a:endParaRPr lang="en-US" altLang="zh-CN"/>
            </a:p>
          </p:txBody>
        </p:sp>
        <p:sp>
          <p:nvSpPr>
            <p:cNvPr id="6" name="右箭头 5"/>
            <p:cNvSpPr/>
            <p:nvPr/>
          </p:nvSpPr>
          <p:spPr>
            <a:xfrm>
              <a:off x="2753" y="6250"/>
              <a:ext cx="641" cy="3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12" y="6133"/>
              <a:ext cx="23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/>
                <a:t>cluster num</a:t>
              </a:r>
              <a:endParaRPr lang="en-US"/>
            </a:p>
          </p:txBody>
        </p:sp>
      </p:grpSp>
      <p:sp>
        <p:nvSpPr>
          <p:cNvPr id="9" name="TextBox 15"/>
          <p:cNvSpPr txBox="1"/>
          <p:nvPr/>
        </p:nvSpPr>
        <p:spPr>
          <a:xfrm>
            <a:off x="710565" y="4216400"/>
            <a:ext cx="413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因此，我们给每个文件设置了 `Inode` 记录已经遍历过的簇号。如果查询已经遍历过的簇，能通过 `Inode` 以 O(1) 的复杂度找到。</a:t>
            </a:r>
            <a:endParaRPr lang="zh-CN" altLang="en-US" sz="16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61760" y="6028690"/>
            <a:ext cx="3256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Inode </a:t>
            </a: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示意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18160" y="2634615"/>
            <a:ext cx="49657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在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/tmp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文件夹的文件为临时文件，不需要在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SD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卡中存储，所以如果在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tmp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文件夹下的操作可以被放到内存中，不再写回外存。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在实现的时候，在创建文件和打开文件的时候增加对于特定目录（也就是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tmp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的特判），然后在内存中创建或者打开临时文件。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对应需要实现相应的文件操作，然后在进行系统调用时增加这类操作的分支判断。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因为不需要读写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SD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卡，所以大大提高了临时文件的</a:t>
            </a:r>
            <a:r>
              <a:rPr lang="en-US" altLang="zh-CN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 IO </a:t>
            </a:r>
            <a:r>
              <a:rPr lang="zh-CN" altLang="en-US" sz="12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带宽。</a:t>
            </a:r>
            <a:endParaRPr lang="zh-CN" altLang="en-US" sz="12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临时文件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40" name="组合 39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481220" y="6324335"/>
                <a:ext cx="3483124" cy="246221"/>
                <a:chOff x="481220" y="6324335"/>
                <a:chExt cx="3483124" cy="246221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3815754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1" name="文本框 40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3" name="图片 2" descr="tmp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5420" y="2031365"/>
            <a:ext cx="4486275" cy="2962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8855" y="5287010"/>
            <a:ext cx="3256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</a:rPr>
              <a:t>操作系统文件树与外设联系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01420" y="2582545"/>
            <a:ext cx="97897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内核从控制台读写数据默认通过 OpenSBI 的 SBI_CONSOLE_GETCHAR 和 SBI_CONSOLE_PUTCHAR，</a:t>
            </a:r>
            <a:r>
              <a:rPr lang="zh-CN"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这</a:t>
            </a:r>
            <a:r>
              <a:rPr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需要陷入到 S 级，导致许多不必要的切换。通过在 M 级实现 UART 驱动，使得内核能够直接对控制台进行输出输出</a:t>
            </a:r>
            <a:r>
              <a:rPr lang="zh-CN"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。</a:t>
            </a:r>
            <a:endParaRPr lang="zh-CN" sz="1600" dirty="0">
              <a:latin typeface="Baskerville Old Face" panose="02020602080505020303" pitchFamily="18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sz="1600" dirty="0">
              <a:latin typeface="Baskerville Old Face" panose="02020602080505020303" pitchFamily="18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向 sifive 的 UART0 的 txdata/rxdata 寄存器读写从而实现数据传输</a:t>
            </a:r>
            <a:r>
              <a:rPr lang="zh-CN"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。</a:t>
            </a:r>
            <a:r>
              <a:rPr sz="1600" dirty="0">
                <a:latin typeface="Baskerville Old Face" panose="02020602080505020303" pitchFamily="18" charset="0"/>
                <a:cs typeface="Open Sans" panose="020B0606030504020204" pitchFamily="34" charset="0"/>
              </a:rPr>
              <a:t>在写数据时，需要读寄存器保证目前 FIFO 队列未满。同时，读写寄存器前后需要使用 `fence` 指令来保证 UART 的 FIFO 队列及时清空，以防止阻塞</a:t>
            </a:r>
            <a:endParaRPr sz="1600" dirty="0">
              <a:latin typeface="Baskerville Old Face" panose="02020602080505020303" pitchFamily="18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UART </a:t>
            </a:r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移植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40" name="组合 39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481220" y="6324335"/>
                <a:ext cx="3483124" cy="246221"/>
                <a:chOff x="481220" y="6324335"/>
                <a:chExt cx="3483124" cy="246221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3815754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1" name="文本框 40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98195" y="2531745"/>
            <a:ext cx="42589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外存的 IO 带宽要远低于内存的带宽，所以我们可以利用局部性原理，将一部分内存当做外存的 cache，缓存外存 block。</a:t>
            </a:r>
            <a:endParaRPr lang="en-US" altLang="zh-CN" sz="16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rPr>
              <a:t>但是可以注意到，如果内存中只维护一个链表，那么检索效率并不高，因为链表的检索效率是 O(n)$。所以可以考虑根据 blockno 对不同的缓冲块进行分组后再链表，这样可以减少链表长度，提高检索效率。</a:t>
            </a:r>
            <a:endParaRPr lang="en-US" altLang="zh-CN" sz="1600" dirty="0">
              <a:latin typeface="Baskerville Old Face" panose="02020602080505020303" pitchFamily="18" charset="0"/>
              <a:ea typeface="新宋体" panose="0201060903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39" y="1293944"/>
            <a:ext cx="74415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Baskerville Old Face" panose="02020602080505020303" pitchFamily="18" charset="0"/>
                <a:ea typeface="思源宋体" panose="02020700000000000000" pitchFamily="18" charset="-122"/>
              </a:rPr>
              <a:t>外存缓存写回</a:t>
            </a:r>
            <a:endParaRPr lang="en-US" sz="4800" dirty="0"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40" name="组合 39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481220" y="6324335"/>
                <a:ext cx="3483124" cy="246221"/>
                <a:chOff x="481220" y="6324335"/>
                <a:chExt cx="3483124" cy="246221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3815754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1" name="文本框 40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4" name="图片 3" descr="b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1079500"/>
            <a:ext cx="5248275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zh-CN" altLang="en-US" sz="40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后续工作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Baskerville Old Face" panose="02020602080505020303" pitchFamily="18" charset="0"/>
                <a:ea typeface="思源宋体" panose="02020700000000000000" pitchFamily="18" charset="-122"/>
              </a:rPr>
              <a:t>5</a:t>
            </a:r>
            <a:endParaRPr lang="en-US" altLang="zh-CN" sz="6000" dirty="0">
              <a:solidFill>
                <a:srgbClr val="0033CC"/>
              </a:solidFill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50646" y="1065743"/>
            <a:ext cx="455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后续工作</a:t>
            </a:r>
            <a:endParaRPr lang="en-US" sz="60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9889103" y="710788"/>
            <a:ext cx="1528613" cy="1019418"/>
          </a:xfrm>
          <a:prstGeom prst="rect">
            <a:avLst/>
          </a:prstGeom>
        </p:spPr>
      </p:pic>
      <p:pic>
        <p:nvPicPr>
          <p:cNvPr id="42" name="Picture 2" descr="blue abstract ar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>
            <a:fillRect/>
          </a:stretch>
        </p:blipFill>
        <p:spPr bwMode="auto">
          <a:xfrm>
            <a:off x="682222" y="6033590"/>
            <a:ext cx="8481526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0650" y="4789554"/>
            <a:ext cx="10699407" cy="36884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255402" y="2525276"/>
            <a:ext cx="3357238" cy="2625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网络协议栈</a:t>
            </a:r>
            <a:endParaRPr lang="en-US" altLang="zh-CN" sz="1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时序逻辑基本正确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驱动开发完成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目前没有实现协议栈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需要同步搭建单元测试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需要对于手册的研读和对于应用程序的分析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819961" y="2525117"/>
            <a:ext cx="3357237" cy="326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虚拟文件系统</a:t>
            </a:r>
            <a:endParaRPr lang="en-US" altLang="zh-CN" sz="1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现有文件系统已经有一些虚拟化的特征了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临时文件系统的实践效果好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将文件系统中与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FAT32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有关的部分剥离出去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将文件系统的操作抽象出来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94031" y="2525117"/>
            <a:ext cx="3357237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持续开发维护</a:t>
            </a:r>
            <a:endParaRPr lang="en-US" altLang="zh-CN" sz="1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良好的开发规范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统一的代码风格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详实的文档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存在一些屎山代码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测试的自动化程度不够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测试的专一性较差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思源宋体" panose="02020700000000000000" pitchFamily="18" charset="-122"/>
              </a:rPr>
              <a:t>细粒度的安全性问题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ea typeface="思源宋体" panose="02020700000000000000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12640" y="1657010"/>
            <a:ext cx="518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初见天窗一点明，旋看晓色到檐楹。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25" name="组合 24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81220" y="6324335"/>
                <a:ext cx="4393478" cy="246221"/>
                <a:chOff x="481220" y="6324335"/>
                <a:chExt cx="4393478" cy="246221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4726108" y="6383734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文本框 58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451738" y="6324335"/>
                <a:ext cx="2336562" cy="246221"/>
                <a:chOff x="-879982" y="6324336"/>
                <a:chExt cx="2336562" cy="246221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-879982" y="6383736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文本框 54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724918" y="6324335"/>
                <a:ext cx="2529072" cy="246221"/>
                <a:chOff x="-720482" y="6324336"/>
                <a:chExt cx="2529072" cy="246221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-720482" y="638373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383956" y="6387995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5" y="1814238"/>
            <a:ext cx="90615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en-US" altLang="zh-CN" sz="5400">
                <a:latin typeface="Baskerville Old Face" panose="02020602080505020303" pitchFamily="18" charset="0"/>
                <a:ea typeface="HGF9_CNKI" panose="02000500000000000000" pitchFamily="2" charset="-122"/>
              </a:rPr>
              <a:t>Thank you!</a:t>
            </a:r>
            <a:endParaRPr lang="en-US" altLang="zh-CN" sz="1000">
              <a:latin typeface="Baskerville Old Face" panose="02020602080505020303" pitchFamily="18" charset="0"/>
              <a:ea typeface="HGF9_CNKI" panose="02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0" y="3469754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zh-CN" altLang="en-US" sz="4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团队成员</a:t>
            </a:r>
            <a:endParaRPr lang="en-US" altLang="zh-CN" sz="4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Baskerville Old Face" panose="02020602080505020303" pitchFamily="18" charset="0"/>
                <a:ea typeface="思源宋体" panose="02020700000000000000" pitchFamily="18" charset="-122"/>
              </a:rPr>
              <a:t>1</a:t>
            </a:r>
            <a:endParaRPr lang="en-US" altLang="zh-CN" sz="6000" dirty="0">
              <a:solidFill>
                <a:srgbClr val="0033CC"/>
              </a:solidFill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lue abstract artwork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5" b="72311"/>
          <a:stretch>
            <a:fillRect/>
          </a:stretch>
        </p:blipFill>
        <p:spPr bwMode="auto">
          <a:xfrm>
            <a:off x="572556" y="1362176"/>
            <a:ext cx="10073198" cy="14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/>
          <p:nvPr/>
        </p:nvSpPr>
        <p:spPr>
          <a:xfrm>
            <a:off x="4819961" y="1491796"/>
            <a:ext cx="2481770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  <a:latin typeface="Baskerville Old Face" panose="02020602080505020303" pitchFamily="18" charset="0"/>
                <a:ea typeface="Source Sans Pro" panose="020B0503030403020204" pitchFamily="34" charset="0"/>
              </a:rPr>
              <a:t>Exaros</a:t>
            </a:r>
            <a:endParaRPr lang="en-US" sz="6600" dirty="0">
              <a:solidFill>
                <a:schemeClr val="bg1"/>
              </a:solidFill>
              <a:latin typeface="Baskerville Old Face" panose="02020602080505020303" pitchFamily="18" charset="0"/>
              <a:ea typeface="Source Sans Pro" panose="020B0503030403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7524" y="3439391"/>
            <a:ext cx="2910465" cy="2644189"/>
            <a:chOff x="1107491" y="3247805"/>
            <a:chExt cx="2910465" cy="139087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107491" y="3594664"/>
              <a:ext cx="2687858" cy="104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内核启动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驱动开发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文件系统</a:t>
              </a:r>
              <a:endParaRPr lang="zh-CN" altLang="en-US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动态链接   </a:t>
              </a:r>
              <a:endParaRPr lang="en-US" altLang="zh-CN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共享内存</a:t>
              </a:r>
              <a:endParaRPr lang="en-US" altLang="zh-CN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网络</a:t>
              </a:r>
              <a:endParaRPr lang="en-US" altLang="zh-CN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1107491" y="3247805"/>
              <a:ext cx="2910465" cy="274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强生 </a:t>
              </a:r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/</a:t>
              </a:r>
              <a:r>
                <a:rPr lang="en-US" altLang="zh-CN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Open Sans" panose="020B0606030504020204" pitchFamily="34" charset="0"/>
                </a:rPr>
                <a:t>队长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19961" y="3479201"/>
            <a:ext cx="2910465" cy="2319676"/>
            <a:chOff x="1107491" y="3247805"/>
            <a:chExt cx="2910465" cy="1220176"/>
          </a:xfrm>
        </p:grpSpPr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1107491" y="3594664"/>
              <a:ext cx="2687858" cy="873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ts val="2500"/>
                </a:lnSpc>
              </a:pPr>
              <a:r>
                <a:rPr lang="en-US" altLang="zh-CN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进程管理</a:t>
              </a:r>
              <a:endParaRPr lang="en-US" altLang="zh-CN" sz="14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algn="just">
                <a:lnSpc>
                  <a:spcPts val="2500"/>
                </a:lnSpc>
              </a:pPr>
              <a:r>
                <a:rPr lang="en-US" altLang="zh-CN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线程管理</a:t>
              </a:r>
              <a:endParaRPr lang="en-US" altLang="zh-CN" sz="14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algn="just">
                <a:lnSpc>
                  <a:spcPts val="2500"/>
                </a:lnSpc>
              </a:pPr>
              <a:r>
                <a:rPr lang="en-US" altLang="zh-CN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程序加载</a:t>
              </a:r>
              <a:endParaRPr lang="en-US" altLang="zh-CN" sz="14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algn="just">
                <a:lnSpc>
                  <a:spcPts val="2500"/>
                </a:lnSpc>
              </a:pPr>
              <a:r>
                <a:rPr lang="en-US" altLang="zh-CN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异常中断框架</a:t>
              </a:r>
              <a:endParaRPr lang="en-US" altLang="zh-CN" sz="14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algn="just">
                <a:lnSpc>
                  <a:spcPts val="2500"/>
                </a:lnSpc>
              </a:pPr>
              <a:r>
                <a:rPr lang="en-US" altLang="zh-CN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互斥与锁</a:t>
              </a:r>
              <a:endParaRPr lang="en-US" altLang="zh-CN" sz="1400" dirty="0"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1107491" y="3247805"/>
              <a:ext cx="2910465" cy="274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陈凝香 </a:t>
              </a:r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/</a:t>
              </a:r>
              <a:r>
                <a:rPr lang="en-US" altLang="zh-CN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队员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509791" y="3476600"/>
            <a:ext cx="2910465" cy="2323587"/>
            <a:chOff x="1107491" y="3247805"/>
            <a:chExt cx="2910465" cy="1222233"/>
          </a:xfrm>
        </p:grpSpPr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1107491" y="3594664"/>
              <a:ext cx="2687858" cy="875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内存管理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进程间通信</a:t>
              </a:r>
              <a:endParaRPr lang="en-US" altLang="zh-CN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进程调度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lang="zh-CN" altLang="en-US" sz="1400" dirty="0">
                  <a:solidFill>
                    <a:prstClr val="black"/>
                  </a:solidFill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应用程序移植</a:t>
              </a:r>
              <a:endParaRPr lang="en-US" altLang="zh-CN" sz="1400" dirty="0">
                <a:solidFill>
                  <a:prstClr val="black"/>
                </a:solidFill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  <a:p>
              <a:pPr marR="0" lvl="0" algn="just" defTabSz="4572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-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宋体" panose="02010609030101010101" pitchFamily="49" charset="-122"/>
                  <a:cs typeface="Open Sans" panose="020B0606030504020204" pitchFamily="34" charset="0"/>
                </a:rPr>
                <a:t>测试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新宋体" panose="02010609030101010101" pitchFamily="49" charset="-122"/>
                <a:cs typeface="Open Sans" panose="020B0606030504020204" pitchFamily="34" charset="0"/>
              </a:endParaRPr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1107491" y="3247805"/>
              <a:ext cx="2910465" cy="274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曹宏墚 </a:t>
              </a:r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/</a:t>
              </a:r>
              <a:r>
                <a:rPr lang="en-US" altLang="zh-CN" sz="2800" b="1" dirty="0"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 </a:t>
              </a:r>
              <a:r>
                <a: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宋体 CN" panose="02020400000000000000" charset="-122"/>
                  <a:ea typeface="思源宋体 CN" panose="02020400000000000000" charset="-122"/>
                  <a:cs typeface="思源宋体 CN" panose="02020400000000000000" charset="-122"/>
                </a:rPr>
                <a:t>队员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endParaRP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43" y="-380100"/>
            <a:ext cx="10699407" cy="36884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2556" y="459093"/>
            <a:ext cx="5812077" cy="247148"/>
            <a:chOff x="572556" y="459093"/>
            <a:chExt cx="5812077" cy="247148"/>
          </a:xfrm>
        </p:grpSpPr>
        <p:grpSp>
          <p:nvGrpSpPr>
            <p:cNvPr id="27" name="组合 26"/>
            <p:cNvGrpSpPr/>
            <p:nvPr/>
          </p:nvGrpSpPr>
          <p:grpSpPr>
            <a:xfrm>
              <a:off x="572556" y="459093"/>
              <a:ext cx="4911090" cy="247148"/>
              <a:chOff x="342900" y="6324335"/>
              <a:chExt cx="4911090" cy="24714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342900" y="6324335"/>
                <a:ext cx="1113680" cy="246221"/>
                <a:chOff x="342900" y="6324335"/>
                <a:chExt cx="1113680" cy="246221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456580" y="6325262"/>
                <a:ext cx="1218040" cy="246221"/>
                <a:chOff x="342900" y="6324336"/>
                <a:chExt cx="1218040" cy="246221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605209" y="1688309"/>
            <a:ext cx="4981575" cy="393645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>
            <a:outerShdw blurRad="1270000" dist="241300" dir="16200000" sx="52000" sy="52000" algn="ctr" rotWithShape="0">
              <a:srgbClr val="0033C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208" y="1809880"/>
            <a:ext cx="90615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3CC"/>
                </a:solidFill>
                <a:latin typeface="Maiandra GD" panose="020E0502030308020204" pitchFamily="34" charset="0"/>
              </a:rPr>
              <a:t>“</a:t>
            </a:r>
            <a:endParaRPr lang="en-US" altLang="zh-CN" sz="6000" dirty="0">
              <a:solidFill>
                <a:srgbClr val="0033CC"/>
              </a:solidFill>
              <a:latin typeface="Maiandra GD" panose="020E0502030308020204" pitchFamily="34" charset="0"/>
            </a:endParaRPr>
          </a:p>
          <a:p>
            <a:pPr algn="ctr"/>
            <a:r>
              <a:rPr lang="zh-CN" altLang="en-US" sz="4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系统概述</a:t>
            </a:r>
            <a:endParaRPr lang="en-US" altLang="zh-CN" sz="4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ctr"/>
            <a:r>
              <a:rPr lang="en-US" altLang="zh-CN" sz="6000" dirty="0">
                <a:solidFill>
                  <a:srgbClr val="0033CC"/>
                </a:solidFill>
                <a:latin typeface="Baskerville Old Face" panose="02020602080505020303" pitchFamily="18" charset="0"/>
                <a:ea typeface="思源宋体" panose="02020700000000000000" pitchFamily="18" charset="-122"/>
              </a:rPr>
              <a:t>2</a:t>
            </a:r>
            <a:endParaRPr lang="en-US" altLang="zh-CN" sz="6000" dirty="0">
              <a:solidFill>
                <a:srgbClr val="0033CC"/>
              </a:solidFill>
              <a:latin typeface="Baskerville Old Face" panose="02020602080505020303" pitchFamily="18" charset="0"/>
              <a:ea typeface="思源宋体" panose="020207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2053">
            <a:off x="8491035" y="-982430"/>
            <a:ext cx="4572406" cy="45724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5191989" y="1085435"/>
            <a:ext cx="1808013" cy="12057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1" y="5013800"/>
            <a:ext cx="10699407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12920" y="1400340"/>
            <a:ext cx="3108821" cy="1910061"/>
            <a:chOff x="1230043" y="1980717"/>
            <a:chExt cx="3708724" cy="3455206"/>
          </a:xfrm>
        </p:grpSpPr>
        <p:sp>
          <p:nvSpPr>
            <p:cNvPr id="32" name="矩形: 圆角 31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内核模块简介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12920" y="4008919"/>
            <a:ext cx="3108821" cy="1910061"/>
            <a:chOff x="1230043" y="1980717"/>
            <a:chExt cx="3708724" cy="3455206"/>
          </a:xfrm>
        </p:grpSpPr>
        <p:sp>
          <p:nvSpPr>
            <p:cNvPr id="85" name="矩形: 圆角 84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541816" y="1360334"/>
            <a:ext cx="3108821" cy="1910061"/>
            <a:chOff x="1230043" y="1980717"/>
            <a:chExt cx="3708724" cy="3455206"/>
          </a:xfrm>
        </p:grpSpPr>
        <p:sp>
          <p:nvSpPr>
            <p:cNvPr id="88" name="矩形: 圆角 87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541816" y="4009175"/>
            <a:ext cx="3108821" cy="1910061"/>
            <a:chOff x="1230043" y="1980717"/>
            <a:chExt cx="3708724" cy="3455206"/>
          </a:xfrm>
        </p:grpSpPr>
        <p:sp>
          <p:nvSpPr>
            <p:cNvPr id="91" name="矩形: 圆角 90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470712" y="3959931"/>
            <a:ext cx="3108821" cy="1910061"/>
            <a:chOff x="1230043" y="1980717"/>
            <a:chExt cx="3708724" cy="3455206"/>
          </a:xfrm>
        </p:grpSpPr>
        <p:sp>
          <p:nvSpPr>
            <p:cNvPr id="94" name="矩形: 圆角 93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470712" y="1360334"/>
            <a:ext cx="3108821" cy="1910061"/>
            <a:chOff x="1230043" y="1980717"/>
            <a:chExt cx="3708724" cy="3455206"/>
          </a:xfrm>
        </p:grpSpPr>
        <p:sp>
          <p:nvSpPr>
            <p:cNvPr id="97" name="矩形: 圆角 96"/>
            <p:cNvSpPr/>
            <p:nvPr/>
          </p:nvSpPr>
          <p:spPr>
            <a:xfrm>
              <a:off x="1230043" y="1981645"/>
              <a:ext cx="3708724" cy="3454278"/>
            </a:xfrm>
            <a:prstGeom prst="roundRect">
              <a:avLst>
                <a:gd name="adj" fmla="val 4339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973250" y="1980717"/>
              <a:ext cx="2222309" cy="220345"/>
            </a:xfrm>
            <a:custGeom>
              <a:avLst/>
              <a:gdLst>
                <a:gd name="connsiteX0" fmla="*/ 0 w 2222309"/>
                <a:gd name="connsiteY0" fmla="*/ 0 h 262659"/>
                <a:gd name="connsiteX1" fmla="*/ 2222309 w 2222309"/>
                <a:gd name="connsiteY1" fmla="*/ 0 h 262659"/>
                <a:gd name="connsiteX2" fmla="*/ 2222309 w 2222309"/>
                <a:gd name="connsiteY2" fmla="*/ 174795 h 262659"/>
                <a:gd name="connsiteX3" fmla="*/ 2134445 w 2222309"/>
                <a:gd name="connsiteY3" fmla="*/ 262659 h 262659"/>
                <a:gd name="connsiteX4" fmla="*/ 87864 w 2222309"/>
                <a:gd name="connsiteY4" fmla="*/ 262659 h 262659"/>
                <a:gd name="connsiteX5" fmla="*/ 0 w 2222309"/>
                <a:gd name="connsiteY5" fmla="*/ 174795 h 26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309" h="262659">
                  <a:moveTo>
                    <a:pt x="0" y="0"/>
                  </a:moveTo>
                  <a:lnTo>
                    <a:pt x="2222309" y="0"/>
                  </a:lnTo>
                  <a:lnTo>
                    <a:pt x="2222309" y="174795"/>
                  </a:lnTo>
                  <a:cubicBezTo>
                    <a:pt x="2222309" y="223321"/>
                    <a:pt x="2182971" y="262659"/>
                    <a:pt x="2134445" y="262659"/>
                  </a:cubicBezTo>
                  <a:lnTo>
                    <a:pt x="87864" y="262659"/>
                  </a:lnTo>
                  <a:cubicBezTo>
                    <a:pt x="39338" y="262659"/>
                    <a:pt x="0" y="223321"/>
                    <a:pt x="0" y="174795"/>
                  </a:cubicBezTo>
                  <a:close/>
                </a:path>
              </a:pathLst>
            </a:custGeom>
            <a:solidFill>
              <a:srgbClr val="02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8680" y="1529721"/>
            <a:ext cx="13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entry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428615" y="1518285"/>
            <a:ext cx="1470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memory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357497" y="1530116"/>
            <a:ext cx="13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trap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357497" y="4193502"/>
            <a:ext cx="13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driver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28375" y="4193502"/>
            <a:ext cx="13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fs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507985" y="4193503"/>
            <a:ext cx="13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a typeface="思源宋体" panose="02020700000000000000"/>
              </a:rPr>
              <a:t>process</a:t>
            </a:r>
            <a:endParaRPr lang="zh-CN" altLang="en-US" sz="2400" b="1" dirty="0">
              <a:ea typeface="思源宋体" panose="02020700000000000000"/>
            </a:endParaRPr>
          </a:p>
        </p:txBody>
      </p:sp>
      <p:sp>
        <p:nvSpPr>
          <p:cNvPr id="104" name="TextBox 14"/>
          <p:cNvSpPr txBox="1"/>
          <p:nvPr/>
        </p:nvSpPr>
        <p:spPr>
          <a:xfrm>
            <a:off x="956336" y="2033866"/>
            <a:ext cx="2421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内核初始化，包括数据结构的初始化、内核内存空间初始化、文件系统初始化和驱动初始化。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5" name="TextBox 14"/>
          <p:cNvSpPr txBox="1"/>
          <p:nvPr/>
        </p:nvSpPr>
        <p:spPr>
          <a:xfrm>
            <a:off x="4898335" y="2033866"/>
            <a:ext cx="242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内存管理，维护页表，控制内存访问权限。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6" name="TextBox 14"/>
          <p:cNvSpPr txBox="1"/>
          <p:nvPr/>
        </p:nvSpPr>
        <p:spPr>
          <a:xfrm>
            <a:off x="8814582" y="1967284"/>
            <a:ext cx="242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异常中断处理，负责监听异常中断，并进行分发。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7" name="TextBox 14"/>
          <p:cNvSpPr txBox="1"/>
          <p:nvPr/>
        </p:nvSpPr>
        <p:spPr>
          <a:xfrm>
            <a:off x="961548" y="4748465"/>
            <a:ext cx="242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进程管理。包括进程管理、线程管理、进程间通信等。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8" name="TextBox 14"/>
          <p:cNvSpPr txBox="1"/>
          <p:nvPr/>
        </p:nvSpPr>
        <p:spPr>
          <a:xfrm>
            <a:off x="4778231" y="4655167"/>
            <a:ext cx="2661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文件系统，为用户提供“一切皆文件”抽象，包括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FAT32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系统、管道、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socket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，设备文件和临时文件等。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9" name="TextBox 14"/>
          <p:cNvSpPr txBox="1"/>
          <p:nvPr/>
        </p:nvSpPr>
        <p:spPr>
          <a:xfrm>
            <a:off x="8694476" y="4645520"/>
            <a:ext cx="266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驱动实现，包括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virtio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块设备驱动、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SD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卡驱动，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macb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网卡驱动。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功能分析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62444" y="1628883"/>
          <a:ext cx="10661074" cy="2926869"/>
        </p:xfrm>
        <a:graphic>
          <a:graphicData uri="http://schemas.openxmlformats.org/drawingml/2006/table">
            <a:tbl>
              <a:tblPr/>
              <a:tblGrid>
                <a:gridCol w="1288534"/>
                <a:gridCol w="1115545"/>
                <a:gridCol w="1022294"/>
                <a:gridCol w="673923"/>
                <a:gridCol w="937254"/>
                <a:gridCol w="937254"/>
                <a:gridCol w="937254"/>
                <a:gridCol w="783241"/>
                <a:gridCol w="1091268"/>
                <a:gridCol w="840982"/>
                <a:gridCol w="1033525"/>
              </a:tblGrid>
              <a:tr h="121952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  <a:latin typeface="思源宋体 CN" panose="02020400000000000000" charset="-122"/>
                          <a:ea typeface="思源宋体 CN" panose="02020400000000000000" charset="-122"/>
                        </a:rPr>
                        <a:t>测试</a:t>
                      </a:r>
                      <a:endParaRPr lang="zh-CN" altLang="en-US" b="1" dirty="0">
                        <a:effectLst/>
                        <a:latin typeface="思源宋体 CN" panose="02020400000000000000" charset="-122"/>
                        <a:ea typeface="思源宋体 CN" panose="02020400000000000000" charset="-122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busybox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libctest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lua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libcbench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iozone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cyclictest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unixbench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lmbench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iperf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effectLst/>
                        </a:rPr>
                        <a:t>netperf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853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样例个数</a:t>
                      </a:r>
                      <a:endParaRPr lang="zh-CN" altLang="en-US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54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220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9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27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8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27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24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6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367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通过个数</a:t>
                      </a:r>
                      <a:endParaRPr lang="zh-CN" altLang="en-US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54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220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9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27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8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27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21</a:t>
                      </a:r>
                      <a:endParaRPr lang="en-US" altLang="zh-CN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0</a:t>
                      </a:r>
                      <a:endParaRPr lang="en-US" altLang="zh-CN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0</a:t>
                      </a:r>
                      <a:endParaRPr lang="en-US" altLang="zh-CN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03108" y="5373785"/>
            <a:ext cx="881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在功能方面，目前全国赛第一阶段只有 </a:t>
            </a:r>
            <a:r>
              <a:rPr lang="en-US" altLang="zh-CN" dirty="0"/>
              <a:t>`</a:t>
            </a:r>
            <a:r>
              <a:rPr lang="en-US" altLang="zh-CN" dirty="0" err="1"/>
              <a:t>lmbench</a:t>
            </a:r>
            <a:r>
              <a:rPr lang="en-US" altLang="zh-CN" dirty="0"/>
              <a:t>` 3 </a:t>
            </a:r>
            <a:r>
              <a:rPr lang="zh-CN" altLang="en-US" dirty="0"/>
              <a:t>个测试点尚未调通，</a:t>
            </a:r>
            <a:r>
              <a:rPr lang="en-US" altLang="zh-CN" dirty="0"/>
              <a:t>`</a:t>
            </a:r>
            <a:r>
              <a:rPr lang="en-US" altLang="zh-CN" dirty="0" err="1"/>
              <a:t>iperf</a:t>
            </a:r>
            <a:r>
              <a:rPr lang="en-US" altLang="zh-CN" dirty="0"/>
              <a:t>, </a:t>
            </a:r>
            <a:r>
              <a:rPr lang="en-US" altLang="zh-CN" dirty="0" err="1"/>
              <a:t>netperf</a:t>
            </a:r>
            <a:r>
              <a:rPr lang="en-US" altLang="zh-CN" dirty="0"/>
              <a:t>` </a:t>
            </a:r>
            <a:r>
              <a:rPr lang="zh-CN" altLang="en-US" dirty="0"/>
              <a:t>网络测试功能不支持，其他测试样例均完全通过。具体通过情况见上表。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性能分析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" name="TextBox 23"/>
          <p:cNvSpPr txBox="1"/>
          <p:nvPr/>
        </p:nvSpPr>
        <p:spPr>
          <a:xfrm>
            <a:off x="1250646" y="1310690"/>
            <a:ext cx="455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Libcbench</a:t>
            </a:r>
            <a:endParaRPr lang="en-US" sz="60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2505" y="2237104"/>
          <a:ext cx="3651783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4270108" y="2237104"/>
          <a:ext cx="3651783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8367712" y="2237104"/>
          <a:ext cx="3651783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6378">
            <a:off x="-1332777" y="1890167"/>
            <a:ext cx="3159174" cy="315917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039906" y="325416"/>
            <a:ext cx="340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性能分析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484">
            <a:off x="-1319303" y="-402107"/>
            <a:ext cx="1675354" cy="1675354"/>
          </a:xfrm>
          <a:prstGeom prst="rect">
            <a:avLst/>
          </a:prstGeom>
        </p:spPr>
      </p:pic>
      <p:cxnSp>
        <p:nvCxnSpPr>
          <p:cNvPr id="68" name="直接连接符 67"/>
          <p:cNvCxnSpPr/>
          <p:nvPr/>
        </p:nvCxnSpPr>
        <p:spPr>
          <a:xfrm>
            <a:off x="7033258" y="1135262"/>
            <a:ext cx="43484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016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8"/>
          <a:stretch>
            <a:fillRect/>
          </a:stretch>
        </p:blipFill>
        <p:spPr>
          <a:xfrm>
            <a:off x="7138919" y="325416"/>
            <a:ext cx="876868" cy="584775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587603" y="459093"/>
            <a:ext cx="5797030" cy="247148"/>
            <a:chOff x="587603" y="459093"/>
            <a:chExt cx="5797030" cy="247148"/>
          </a:xfrm>
        </p:grpSpPr>
        <p:grpSp>
          <p:nvGrpSpPr>
            <p:cNvPr id="67" name="组合 66"/>
            <p:cNvGrpSpPr/>
            <p:nvPr/>
          </p:nvGrpSpPr>
          <p:grpSpPr>
            <a:xfrm>
              <a:off x="587603" y="459093"/>
              <a:ext cx="4896043" cy="247148"/>
              <a:chOff x="357947" y="6324335"/>
              <a:chExt cx="4896043" cy="2471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81220" y="6324335"/>
                <a:ext cx="1131148" cy="246221"/>
                <a:chOff x="481220" y="6324335"/>
                <a:chExt cx="1131148" cy="246221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463778" y="6389951"/>
                  <a:ext cx="148590" cy="154255"/>
                </a:xfrm>
                <a:prstGeom prst="ellipse">
                  <a:avLst/>
                </a:prstGeom>
                <a:solidFill>
                  <a:srgbClr val="0033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481220" y="6324335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团队成员</a:t>
                  </a:r>
                  <a:endParaRPr lang="zh-CN" altLang="en-US" sz="1000" dirty="0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57947" y="6325262"/>
                <a:ext cx="2316673" cy="246221"/>
                <a:chOff x="-755733" y="6324336"/>
                <a:chExt cx="2316673" cy="246221"/>
              </a:xfrm>
            </p:grpSpPr>
            <p:sp>
              <p:nvSpPr>
                <p:cNvPr id="80" name="椭圆 79"/>
                <p:cNvSpPr/>
                <p:nvPr/>
              </p:nvSpPr>
              <p:spPr>
                <a:xfrm>
                  <a:off x="-755733" y="6401784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81220" y="6324336"/>
                  <a:ext cx="10797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系统概述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674620" y="6324335"/>
                <a:ext cx="1113680" cy="246221"/>
                <a:chOff x="342900" y="6324336"/>
                <a:chExt cx="1113680" cy="24622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481220" y="6324336"/>
                  <a:ext cx="9753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系统功能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788300" y="6324335"/>
                <a:ext cx="1465690" cy="246221"/>
                <a:chOff x="342900" y="6324336"/>
                <a:chExt cx="1465690" cy="24622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342900" y="6370320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481220" y="6324336"/>
                  <a:ext cx="132737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系统优化</a:t>
                  </a:r>
                  <a:endPara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1307912" y="6385221"/>
                  <a:ext cx="148590" cy="15425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5057263" y="459093"/>
              <a:ext cx="1327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后续工作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" name="TextBox 23"/>
          <p:cNvSpPr txBox="1"/>
          <p:nvPr/>
        </p:nvSpPr>
        <p:spPr>
          <a:xfrm>
            <a:off x="1250646" y="1310690"/>
            <a:ext cx="455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Unixbench</a:t>
            </a:r>
            <a:endParaRPr lang="en-US" sz="60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2506" y="2237104"/>
          <a:ext cx="3637494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3527178" y="2239357"/>
          <a:ext cx="4553065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8382000" y="2237104"/>
          <a:ext cx="3637494" cy="37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2VhZGQ0YjlhM2ZkNzQ2ZmU3NDYwMTcyMzI1YTk1Y2YifQ=="/>
  <p:tag name="KSO_WPP_MARK_KEY" val="ebbfd658-142b-40d1-91e6-587f826378bb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3569</Words>
  <Application>WPS 演示</Application>
  <PresentationFormat>宽屏</PresentationFormat>
  <Paragraphs>564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8" baseType="lpstr">
      <vt:lpstr>Arial</vt:lpstr>
      <vt:lpstr>宋体</vt:lpstr>
      <vt:lpstr>Wingdings</vt:lpstr>
      <vt:lpstr>Open Sans</vt:lpstr>
      <vt:lpstr>Segoe Print</vt:lpstr>
      <vt:lpstr>Maiandra GD</vt:lpstr>
      <vt:lpstr>Baskerville Old Face</vt:lpstr>
      <vt:lpstr>HGF9_CNKI</vt:lpstr>
      <vt:lpstr>新宋体</vt:lpstr>
      <vt:lpstr>思源宋体</vt:lpstr>
      <vt:lpstr>Source Sans Pro</vt:lpstr>
      <vt:lpstr>Calibri</vt:lpstr>
      <vt:lpstr>思源宋体 CN</vt:lpstr>
      <vt:lpstr>幼圆</vt:lpstr>
      <vt:lpstr>思源宋体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晓燕</dc:creator>
  <cp:lastModifiedBy>20231185</cp:lastModifiedBy>
  <cp:revision>152</cp:revision>
  <dcterms:created xsi:type="dcterms:W3CDTF">2023-08-20T10:23:00Z</dcterms:created>
  <dcterms:modified xsi:type="dcterms:W3CDTF">2023-08-20T10:31:47Z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DD6357BE524B4EB6B52BAEBA6220AD3A_12</vt:lpwstr>
  </property>
  <property fmtid="{D5CDD505-2E9C-101B-9397-08002B2CF9AE}" pid="3" name="KSOProductBuildVer">
    <vt:lpwstr>2052-11.1.0.14309</vt:lpwstr>
  </property>
</Properties>
</file>